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3" r:id="rId2"/>
    <p:sldId id="304" r:id="rId3"/>
    <p:sldId id="313" r:id="rId4"/>
    <p:sldId id="262" r:id="rId5"/>
    <p:sldId id="314" r:id="rId6"/>
    <p:sldId id="315" r:id="rId7"/>
    <p:sldId id="316" r:id="rId8"/>
    <p:sldId id="319" r:id="rId9"/>
    <p:sldId id="317" r:id="rId10"/>
    <p:sldId id="323" r:id="rId11"/>
    <p:sldId id="318" r:id="rId12"/>
    <p:sldId id="322" r:id="rId13"/>
    <p:sldId id="324" r:id="rId14"/>
    <p:sldId id="325" r:id="rId15"/>
    <p:sldId id="326" r:id="rId16"/>
    <p:sldId id="320" r:id="rId17"/>
    <p:sldId id="327" r:id="rId18"/>
    <p:sldId id="321" r:id="rId19"/>
    <p:sldId id="32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B5D78-BD35-47C7-9AB2-B1AA1AB577C5}" v="300" dt="2025-04-08T22:40:48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F9F9-9264-497A-9F3C-AB82627CD3DE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5AAD-FB79-427A-B80D-0FAB9E3D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3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EE26C-0064-A510-62F5-8EFFEF2C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7D49E-32AB-0577-7C00-3F2D5234F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C9EF2-0FE4-B30C-1BC6-2625AA37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8034E-74F7-C287-7FF9-60669A51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0DDC4-C9BB-38C1-C1E4-5FD49B79B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5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B6CE-7924-CC29-373B-4C54D13F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BC8425-BBAB-DB2D-F293-8FE4C050A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86FF2-2D70-D1A8-F8B0-47CAF3D0E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EFDB-4241-B711-9A42-F44B2D54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C2E5A-83FD-EA6F-C4C5-1C227299D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6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E37D-BAC9-A8BE-30EC-061EB7DF6D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51182F-CDF1-AEC6-9CEC-FA1DA85EB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8F89B-7C2E-C2F2-0259-6119173F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62496-C6E6-608F-F6E8-328BE1A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8AE68-9F27-D01D-CFCD-21AC30525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DCF85-20D9-F5AB-7CFD-D07ACAA7F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8E2A-2B5F-66EE-14B3-40EE2CF59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C3012-9C2D-73D1-1543-3CD34882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146FF-CEFE-5868-63A6-0D8E5E447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B00A9-ECC4-3F86-EC83-02D4DB08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6C47D-7F13-0303-8DD5-CB8A1A1F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077CE-5B87-0673-A5E8-F2F791D94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6E951-15AC-D332-CB97-570EE2E6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77871-6D1C-2CE1-BC8C-F7F4CE98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00218-6A0A-6A7A-61CE-E11F70B07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3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32279-69F7-DDCF-0214-1BD8DED1F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94E6-67C8-B8E9-E013-8E1A41BC9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F8850-BC6E-D386-D293-F1604DA56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4F9A7-4E19-EB2D-2C90-E50876AAF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D8843-E118-A070-72B0-C24FF5CBB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0881C-0408-BCF3-1AC1-DACEA797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2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F3E8-8A12-D8EE-4AF9-397EB3F5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23D67-15F3-B1C7-4CB9-B137A2187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4A752-1D41-C013-AED3-9122AFCE0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9C133-DAEB-35B9-380E-8DB545E46E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413E3-02B4-419D-D57F-8BF884FCD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F7F950-AABE-0812-A123-ABE260D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272124-50C2-DA41-D660-783D5E51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DE9801-9F17-6F27-41EC-664ED78A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8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046F-BC3A-99E7-7F1C-27D15E7AA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8F94B7-8C91-CCDF-720B-02FA088E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1BA63-1203-D8F9-E7ED-E3E02F15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ABEF-35DF-2086-3D32-E0EC31DD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1D1FD-8B87-E875-54C4-A45404030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B6E343-CCFD-8048-BC80-409C42829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A0B4F-E79B-FE6D-0625-DCBCEE64E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7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8358-F2BE-5217-87A4-E439CE63A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4DFD8-FBB4-724A-BAF3-37A419D82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4A674-1187-BC90-519E-3DB71217D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ADC96-678B-955F-6915-E1F859DCF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66AB0F-C2A3-FF37-EB02-A14C403E4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5F8A-E255-B15E-3354-6B9DCB64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6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7A7BA-8AB5-2C9F-CFF0-20153D8F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84585-1F00-1858-A975-B6625110F9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E83A5-0A4D-4B77-0FBA-95787101E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E4F760-9EC6-DB56-8854-444743004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66E6B8-D1E5-4314-1DBD-B8219F8E7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B8A83-4CB3-F1F9-451F-E2DEE032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3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7AB513-4490-354B-3D82-8F6FC0DA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D0FC6-6748-1090-88A2-F9AE115E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7556F-5191-4D48-8473-61C7CEA9E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EC6311-8CC5-4E3A-A0BD-8D2D2A41F1A7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DF941-BADD-CB1D-3B25-7BBF2772F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24FDE3-3B8B-411E-1DFB-A9E08C089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EEA0D5-8E58-44CB-9750-F68F4271A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1080E8EC-5BA4-51DE-4830-D0AF503E950E}"/>
              </a:ext>
            </a:extLst>
          </p:cNvPr>
          <p:cNvGrpSpPr/>
          <p:nvPr/>
        </p:nvGrpSpPr>
        <p:grpSpPr>
          <a:xfrm>
            <a:off x="0" y="3150555"/>
            <a:ext cx="9203257" cy="1758048"/>
            <a:chOff x="0" y="0"/>
            <a:chExt cx="4768186" cy="1221301"/>
          </a:xfrm>
          <a:solidFill>
            <a:srgbClr val="0176B6"/>
          </a:solidFill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ADFD109E-3371-F347-644C-D15B45D1AA6D}"/>
                </a:ext>
              </a:extLst>
            </p:cNvPr>
            <p:cNvSpPr/>
            <p:nvPr/>
          </p:nvSpPr>
          <p:spPr>
            <a:xfrm>
              <a:off x="0" y="0"/>
              <a:ext cx="4768186" cy="1221301"/>
            </a:xfrm>
            <a:custGeom>
              <a:avLst/>
              <a:gdLst/>
              <a:ahLst/>
              <a:cxnLst/>
              <a:rect l="l" t="t" r="r" b="b"/>
              <a:pathLst>
                <a:path w="4768186" h="1221301">
                  <a:moveTo>
                    <a:pt x="0" y="0"/>
                  </a:moveTo>
                  <a:lnTo>
                    <a:pt x="4768186" y="0"/>
                  </a:lnTo>
                  <a:lnTo>
                    <a:pt x="4768186" y="1221301"/>
                  </a:lnTo>
                  <a:lnTo>
                    <a:pt x="0" y="1221301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E9C0F066-CEF4-AE79-FC44-87ECA9798DF1}"/>
                </a:ext>
              </a:extLst>
            </p:cNvPr>
            <p:cNvSpPr txBox="1"/>
            <p:nvPr/>
          </p:nvSpPr>
          <p:spPr>
            <a:xfrm>
              <a:off x="0" y="-38100"/>
              <a:ext cx="4768186" cy="125940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Grotesque" panose="020B0504020202020204" pitchFamily="34" charset="0"/>
              </a:endParaRPr>
            </a:p>
          </p:txBody>
        </p:sp>
      </p:grpSp>
      <p:sp>
        <p:nvSpPr>
          <p:cNvPr id="17" name="Freeform 28">
            <a:extLst>
              <a:ext uri="{FF2B5EF4-FFF2-40B4-BE49-F238E27FC236}">
                <a16:creationId xmlns:a16="http://schemas.microsoft.com/office/drawing/2014/main" id="{6E392C7E-BBD8-5F52-88AE-AF18B3BC6E7C}"/>
              </a:ext>
            </a:extLst>
          </p:cNvPr>
          <p:cNvSpPr/>
          <p:nvPr/>
        </p:nvSpPr>
        <p:spPr>
          <a:xfrm>
            <a:off x="844166" y="667216"/>
            <a:ext cx="7165223" cy="1031792"/>
          </a:xfrm>
          <a:custGeom>
            <a:avLst/>
            <a:gdLst/>
            <a:ahLst/>
            <a:cxnLst/>
            <a:rect l="l" t="t" r="r" b="b"/>
            <a:pathLst>
              <a:path w="8956529" h="1289740">
                <a:moveTo>
                  <a:pt x="0" y="0"/>
                </a:moveTo>
                <a:lnTo>
                  <a:pt x="8956529" y="0"/>
                </a:lnTo>
                <a:lnTo>
                  <a:pt x="8956529" y="1289740"/>
                </a:lnTo>
                <a:lnTo>
                  <a:pt x="0" y="12897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Grotesque" panose="020B0504020202020204" pitchFamily="34" charset="0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D6FF1F6A-ED62-93CC-A298-0E40F41AA8B6}"/>
              </a:ext>
            </a:extLst>
          </p:cNvPr>
          <p:cNvSpPr txBox="1"/>
          <p:nvPr/>
        </p:nvSpPr>
        <p:spPr>
          <a:xfrm>
            <a:off x="0" y="3674706"/>
            <a:ext cx="7769891" cy="709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01"/>
              </a:lnSpc>
            </a:pPr>
            <a:r>
              <a:rPr lang="en-US" sz="4400" b="1" dirty="0">
                <a:solidFill>
                  <a:srgbClr val="DBF3FF"/>
                </a:solidFill>
                <a:latin typeface="Grotesque" panose="020B0504020202020204" pitchFamily="34" charset="0"/>
                <a:ea typeface="Acherus Grotesque Bold"/>
                <a:cs typeface="Acherus Grotesque Bold"/>
                <a:sym typeface="Acherus Grotesque Bold"/>
              </a:rPr>
              <a:t>Administrator Essentials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9C73CDC-6785-5202-32BC-AEC74FA98A0E}"/>
              </a:ext>
            </a:extLst>
          </p:cNvPr>
          <p:cNvSpPr/>
          <p:nvPr/>
        </p:nvSpPr>
        <p:spPr>
          <a:xfrm>
            <a:off x="7780789" y="1778543"/>
            <a:ext cx="4265333" cy="4069858"/>
          </a:xfrm>
          <a:prstGeom prst="flowChartConnector">
            <a:avLst/>
          </a:prstGeom>
          <a:solidFill>
            <a:srgbClr val="0038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450B6FC1-8703-9FF6-A6EA-6236EFFD3C0B}"/>
              </a:ext>
            </a:extLst>
          </p:cNvPr>
          <p:cNvSpPr/>
          <p:nvPr/>
        </p:nvSpPr>
        <p:spPr>
          <a:xfrm>
            <a:off x="8009389" y="2007142"/>
            <a:ext cx="3960531" cy="3829242"/>
          </a:xfrm>
          <a:prstGeom prst="flowChartConnector">
            <a:avLst/>
          </a:prstGeom>
          <a:solidFill>
            <a:srgbClr val="08BD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0">
            <a:extLst>
              <a:ext uri="{FF2B5EF4-FFF2-40B4-BE49-F238E27FC236}">
                <a16:creationId xmlns:a16="http://schemas.microsoft.com/office/drawing/2014/main" id="{8D3A7E68-2635-F42C-71BA-472E506F4612}"/>
              </a:ext>
            </a:extLst>
          </p:cNvPr>
          <p:cNvGrpSpPr/>
          <p:nvPr/>
        </p:nvGrpSpPr>
        <p:grpSpPr>
          <a:xfrm>
            <a:off x="8231870" y="2219440"/>
            <a:ext cx="3654380" cy="3547085"/>
            <a:chOff x="0" y="0"/>
            <a:chExt cx="812800" cy="812800"/>
          </a:xfrm>
        </p:grpSpPr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F541E372-B3A0-8FE0-BF9D-4B4AA0A5C7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76B6"/>
            </a:solidFill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  <p:sp>
          <p:nvSpPr>
            <p:cNvPr id="25" name="TextBox 12">
              <a:extLst>
                <a:ext uri="{FF2B5EF4-FFF2-40B4-BE49-F238E27FC236}">
                  <a16:creationId xmlns:a16="http://schemas.microsoft.com/office/drawing/2014/main" id="{F711D9EE-B478-7448-B201-8375EAB96C0F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67130" tIns="67130" rIns="67130" bIns="6713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Grotesque" panose="020B0504020202020204" pitchFamily="34" charset="0"/>
              </a:endParaRPr>
            </a:p>
          </p:txBody>
        </p:sp>
      </p:grpSp>
      <p:grpSp>
        <p:nvGrpSpPr>
          <p:cNvPr id="26" name="Group 13">
            <a:extLst>
              <a:ext uri="{FF2B5EF4-FFF2-40B4-BE49-F238E27FC236}">
                <a16:creationId xmlns:a16="http://schemas.microsoft.com/office/drawing/2014/main" id="{6DD75AB4-D67A-BD22-5E4F-29B00D691430}"/>
              </a:ext>
            </a:extLst>
          </p:cNvPr>
          <p:cNvGrpSpPr>
            <a:grpSpLocks noChangeAspect="1"/>
          </p:cNvGrpSpPr>
          <p:nvPr/>
        </p:nvGrpSpPr>
        <p:grpSpPr>
          <a:xfrm>
            <a:off x="8480509" y="2385710"/>
            <a:ext cx="3405741" cy="3405741"/>
            <a:chOff x="0" y="0"/>
            <a:chExt cx="6350000" cy="6350000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CA386BA-C5C2-4F8E-820A-A9A7907193E1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CEE21"/>
            </a:solidFill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C35EEA94-D20E-4BAD-054E-33B6852D4C63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3"/>
              <a:stretch>
                <a:fillRect l="-35764" t="-1478" r="-23766" b="-5363"/>
              </a:stretch>
            </a:blipFill>
          </p:spPr>
          <p:txBody>
            <a:bodyPr/>
            <a:lstStyle/>
            <a:p>
              <a:endParaRPr lang="en-US">
                <a:latin typeface="Grotesque" panose="020B05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0174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9674C-31FD-FD8A-F561-30FC8AA2E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2BFA7F4-22E7-051F-314B-844D887E03D3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InfoSight Only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98444-3B77-B0D4-AE38-CB5CCC6CC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22" y="1161824"/>
            <a:ext cx="9535856" cy="3238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ED3AB3-80A5-AB15-1880-BEA01357C6EE}"/>
              </a:ext>
            </a:extLst>
          </p:cNvPr>
          <p:cNvSpPr/>
          <p:nvPr/>
        </p:nvSpPr>
        <p:spPr>
          <a:xfrm>
            <a:off x="1609725" y="1714500"/>
            <a:ext cx="2066925" cy="7810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C4E6C-586A-F73E-2323-496C0F92C927}"/>
              </a:ext>
            </a:extLst>
          </p:cNvPr>
          <p:cNvSpPr txBox="1"/>
          <p:nvPr/>
        </p:nvSpPr>
        <p:spPr>
          <a:xfrm>
            <a:off x="1390650" y="4867275"/>
            <a:ext cx="9682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can 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Their own assignments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Uploaded documents which they have been given permission to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News &amp; Announcements </a:t>
            </a:r>
          </a:p>
        </p:txBody>
      </p:sp>
    </p:spTree>
    <p:extLst>
      <p:ext uri="{BB962C8B-B14F-4D97-AF65-F5344CB8AC3E}">
        <p14:creationId xmlns:p14="http://schemas.microsoft.com/office/powerpoint/2010/main" val="157240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DCC56-2E18-7005-0281-60348ED7C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9CF185-7193-F60E-BD0D-51A8BB642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3D34A4-DF8F-E62E-F050-BAB954CE5D2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Roles: Product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F04AB2-9454-0886-9AC1-686FC3D84401}"/>
              </a:ext>
            </a:extLst>
          </p:cNvPr>
          <p:cNvSpPr/>
          <p:nvPr/>
        </p:nvSpPr>
        <p:spPr>
          <a:xfrm>
            <a:off x="2219324" y="2937689"/>
            <a:ext cx="7610475" cy="2062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0ADBCA-D31C-1712-3257-3739CE038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8040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422A0-0617-F9C6-5B92-676D6A29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37DEF-3CFD-BB82-D70B-80AE370E7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E4A2D-D914-FBAF-ACDB-C9C93C173AC9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0482B5-9764-8B82-D2C1-9462583E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F54069-F4E2-B0CC-D491-8C2471B3E66B}"/>
              </a:ext>
            </a:extLst>
          </p:cNvPr>
          <p:cNvSpPr/>
          <p:nvPr/>
        </p:nvSpPr>
        <p:spPr>
          <a:xfrm>
            <a:off x="2362201" y="3168977"/>
            <a:ext cx="1762385" cy="393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8CF5A-1141-6059-6CA1-31D8954A212A}"/>
              </a:ext>
            </a:extLst>
          </p:cNvPr>
          <p:cNvSpPr txBox="1"/>
          <p:nvPr/>
        </p:nvSpPr>
        <p:spPr>
          <a:xfrm>
            <a:off x="2362201" y="500645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None: </a:t>
            </a:r>
            <a:r>
              <a:rPr lang="en-US" dirty="0">
                <a:latin typeface="Arial" panose="020B0604020202020204" pitchFamily="34" charset="0"/>
              </a:rPr>
              <a:t>User has no access to this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7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AE634-014C-9705-1253-EDE3393C5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8BD153-804F-A5BE-C890-EA5182A21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B2B337-0874-CC9B-557D-F46F71B8308B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ED6EA-8E76-50EC-CB46-6FCB992A82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89E7A-D6B5-86F2-71D2-CA5C1144948B}"/>
              </a:ext>
            </a:extLst>
          </p:cNvPr>
          <p:cNvSpPr/>
          <p:nvPr/>
        </p:nvSpPr>
        <p:spPr>
          <a:xfrm>
            <a:off x="2362201" y="3575782"/>
            <a:ext cx="1762385" cy="393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90682-8A09-D2CE-2FA2-329812FC1AF2}"/>
              </a:ext>
            </a:extLst>
          </p:cNvPr>
          <p:cNvSpPr txBox="1"/>
          <p:nvPr/>
        </p:nvSpPr>
        <p:spPr>
          <a:xfrm>
            <a:off x="2362201" y="5006459"/>
            <a:ext cx="917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Editor: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provides full access to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view and manage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 content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for the corresponding product. This includes viewing and importing model content, viewing and editing all credit union custom content, archiving, and publishing.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73CF5-E115-A675-4087-975A00D3B759}"/>
              </a:ext>
            </a:extLst>
          </p:cNvPr>
          <p:cNvSpPr txBox="1"/>
          <p:nvPr/>
        </p:nvSpPr>
        <p:spPr>
          <a:xfrm>
            <a:off x="1633539" y="5618165"/>
            <a:ext cx="728662" cy="2539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Very High</a:t>
            </a:r>
          </a:p>
        </p:txBody>
      </p:sp>
    </p:spTree>
    <p:extLst>
      <p:ext uri="{BB962C8B-B14F-4D97-AF65-F5344CB8AC3E}">
        <p14:creationId xmlns:p14="http://schemas.microsoft.com/office/powerpoint/2010/main" val="66148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E1F7-5882-8D5F-E2D7-A2C0D6DDE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D89A7-775B-DBFD-A62F-1A81EEC37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29C76-BB13-36F9-1985-C983FFB61974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C2E5F-A13B-2D5F-8E95-8A6C0448C97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B8D9A5-F7E3-02FD-146B-4C058028583E}"/>
              </a:ext>
            </a:extLst>
          </p:cNvPr>
          <p:cNvSpPr/>
          <p:nvPr/>
        </p:nvSpPr>
        <p:spPr>
          <a:xfrm>
            <a:off x="2362201" y="3898974"/>
            <a:ext cx="1762385" cy="320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3C0C42-EB92-1AB4-D983-7E486745846C}"/>
              </a:ext>
            </a:extLst>
          </p:cNvPr>
          <p:cNvSpPr txBox="1"/>
          <p:nvPr/>
        </p:nvSpPr>
        <p:spPr>
          <a:xfrm>
            <a:off x="2362201" y="5006459"/>
            <a:ext cx="917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Reviewer: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provides full access to view all content for the corresponding product. This includes viewing the model content, all credit union custom content, and all published documents.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A626D8-FC1B-5E21-E980-1CF44697498A}"/>
              </a:ext>
            </a:extLst>
          </p:cNvPr>
          <p:cNvSpPr txBox="1"/>
          <p:nvPr/>
        </p:nvSpPr>
        <p:spPr>
          <a:xfrm>
            <a:off x="1633539" y="5618165"/>
            <a:ext cx="728662" cy="3077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2027345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49209-18C5-DADE-E1D7-E803EE23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5F039B-A455-C629-A6E7-58D1D3E0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A1880-7241-B04E-5604-B8E23930693E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99D75-6A3A-FD1A-1AA6-0CA9484A8F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18CDDD-5A5D-57B0-9057-EE513C38A725}"/>
              </a:ext>
            </a:extLst>
          </p:cNvPr>
          <p:cNvSpPr/>
          <p:nvPr/>
        </p:nvSpPr>
        <p:spPr>
          <a:xfrm>
            <a:off x="2362201" y="4183249"/>
            <a:ext cx="1762385" cy="320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BF4DB-E4B6-F453-5658-6391933CE9B8}"/>
              </a:ext>
            </a:extLst>
          </p:cNvPr>
          <p:cNvSpPr txBox="1"/>
          <p:nvPr/>
        </p:nvSpPr>
        <p:spPr>
          <a:xfrm>
            <a:off x="2362201" y="5006459"/>
            <a:ext cx="9172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Limited: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allows the user access to the Published Documents area where they can only view Published Documents they have been specifically authorized to view. </a:t>
            </a:r>
          </a:p>
          <a:p>
            <a:r>
              <a:rPr lang="en-US" dirty="0">
                <a:latin typeface="Arial" panose="020B0604020202020204" pitchFamily="34" charset="0"/>
              </a:rPr>
              <a:t>They cannot view model content.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7E3093-B0BF-BF1A-0AEA-DFA5B6B98CBE}"/>
              </a:ext>
            </a:extLst>
          </p:cNvPr>
          <p:cNvSpPr txBox="1"/>
          <p:nvPr/>
        </p:nvSpPr>
        <p:spPr>
          <a:xfrm>
            <a:off x="1633539" y="5618165"/>
            <a:ext cx="728662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181208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3EB62-42A0-A768-C8D3-31702653A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1566E1-DA22-D6AA-28E9-FDC546B61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7F355-BBB6-847F-4B41-F3A4DBFC086C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1CBB0-7665-2BC1-6B37-6EF94C9B04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674"/>
          <a:stretch/>
        </p:blipFill>
        <p:spPr>
          <a:xfrm>
            <a:off x="2362201" y="316897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53D796-12CA-40EB-CA93-B086CFF9A238}"/>
              </a:ext>
            </a:extLst>
          </p:cNvPr>
          <p:cNvSpPr/>
          <p:nvPr/>
        </p:nvSpPr>
        <p:spPr>
          <a:xfrm>
            <a:off x="2362200" y="4543425"/>
            <a:ext cx="1762386" cy="323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E5280-60C0-3766-1BE3-D28E06913BB2}"/>
              </a:ext>
            </a:extLst>
          </p:cNvPr>
          <p:cNvSpPr txBox="1"/>
          <p:nvPr/>
        </p:nvSpPr>
        <p:spPr>
          <a:xfrm>
            <a:off x="2362201" y="5006459"/>
            <a:ext cx="9172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Custom Permissions: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is used to create tailored access to view and/or manage content for specific users.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68517C-43F8-6E83-695C-9C0EB3047916}"/>
              </a:ext>
            </a:extLst>
          </p:cNvPr>
          <p:cNvSpPr txBox="1"/>
          <p:nvPr/>
        </p:nvSpPr>
        <p:spPr>
          <a:xfrm>
            <a:off x="1633539" y="5618165"/>
            <a:ext cx="72866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Varies</a:t>
            </a:r>
          </a:p>
        </p:txBody>
      </p:sp>
    </p:spTree>
    <p:extLst>
      <p:ext uri="{BB962C8B-B14F-4D97-AF65-F5344CB8AC3E}">
        <p14:creationId xmlns:p14="http://schemas.microsoft.com/office/powerpoint/2010/main" val="2122751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7A0A4-DA9C-4F91-3408-8095FCBF8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39558D-585F-273A-DF24-C93951C8287B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B2673-2517-CCB8-925B-E2338FFA2E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74"/>
          <a:stretch/>
        </p:blipFill>
        <p:spPr>
          <a:xfrm>
            <a:off x="2238375" y="778284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0E518A-FF52-62CD-B124-0478DDA4D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585" y="1739073"/>
            <a:ext cx="2872072" cy="8273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895D2C-DB5B-E8B0-6BB9-9DDCE3ECA858}"/>
              </a:ext>
            </a:extLst>
          </p:cNvPr>
          <p:cNvCxnSpPr>
            <a:cxnSpLocks/>
          </p:cNvCxnSpPr>
          <p:nvPr/>
        </p:nvCxnSpPr>
        <p:spPr>
          <a:xfrm flipV="1">
            <a:off x="4000760" y="2219406"/>
            <a:ext cx="878539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FA23BB2-DACB-E8FC-D231-AEDBCB139A7D}"/>
              </a:ext>
            </a:extLst>
          </p:cNvPr>
          <p:cNvSpPr/>
          <p:nvPr/>
        </p:nvSpPr>
        <p:spPr>
          <a:xfrm>
            <a:off x="2238374" y="2152732"/>
            <a:ext cx="1762386" cy="2259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1E0703-0FA3-D14F-A6A8-9CF06B37E8C9}"/>
              </a:ext>
            </a:extLst>
          </p:cNvPr>
          <p:cNvSpPr txBox="1"/>
          <p:nvPr/>
        </p:nvSpPr>
        <p:spPr>
          <a:xfrm>
            <a:off x="2238374" y="2633065"/>
            <a:ext cx="985837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Custom Permissions: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is used to create tailored access to view and/or manage content for specific users.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sz="1400" dirty="0"/>
              <a:t>Model Content: allows user to view all model content for the corresponding product.</a:t>
            </a:r>
          </a:p>
          <a:p>
            <a:r>
              <a:rPr lang="en-US" sz="1400" dirty="0"/>
              <a:t> </a:t>
            </a:r>
          </a:p>
          <a:p>
            <a:r>
              <a:rPr lang="en-US" sz="1400" dirty="0"/>
              <a:t>CU Content*: allows users access to view and/or manage specific sections of the credit union’s custom content for the corresponding product. </a:t>
            </a:r>
          </a:p>
          <a:p>
            <a:endParaRPr lang="en-US" sz="1400" dirty="0"/>
          </a:p>
          <a:p>
            <a:r>
              <a:rPr lang="en-US" sz="1400" dirty="0"/>
              <a:t>Archived Content: allows the user full access to the Archived Content area for the corresponding product. This includes viewing and restoring previous versions of all custom content and restoring any deleted content. </a:t>
            </a:r>
          </a:p>
          <a:p>
            <a:r>
              <a:rPr lang="en-US" sz="1400" i="1" dirty="0"/>
              <a:t>Note: Content selected in “Configure Access” is not applied to Archived content – users will have access to all content</a:t>
            </a:r>
          </a:p>
          <a:p>
            <a:endParaRPr lang="en-US" sz="1400" dirty="0"/>
          </a:p>
          <a:p>
            <a:r>
              <a:rPr lang="en-US" sz="1400" dirty="0"/>
              <a:t>Publishing: allows the user full access to the Publishing area of the corresponding product. This includes viewing all published documents, creating new published documents, and manage existing published documents.</a:t>
            </a:r>
          </a:p>
          <a:p>
            <a:r>
              <a:rPr lang="en-US" sz="1400" i="1" dirty="0"/>
              <a:t>Note: Content selected in “Configure Access” is not applied to Publishing – users will have access to publish all content and view all published documents.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38781-1E8A-4E73-6962-DCFE5680265C}"/>
              </a:ext>
            </a:extLst>
          </p:cNvPr>
          <p:cNvSpPr txBox="1"/>
          <p:nvPr/>
        </p:nvSpPr>
        <p:spPr>
          <a:xfrm>
            <a:off x="1509712" y="4493671"/>
            <a:ext cx="72866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Varies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8BBF63-E227-8B1F-0D3F-86AC00420F6C}"/>
              </a:ext>
            </a:extLst>
          </p:cNvPr>
          <p:cNvSpPr txBox="1"/>
          <p:nvPr/>
        </p:nvSpPr>
        <p:spPr>
          <a:xfrm>
            <a:off x="1509712" y="4005985"/>
            <a:ext cx="728662" cy="30777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F2818E-E3BB-F63A-D503-E01EFFEB8579}"/>
              </a:ext>
            </a:extLst>
          </p:cNvPr>
          <p:cNvSpPr txBox="1"/>
          <p:nvPr/>
        </p:nvSpPr>
        <p:spPr>
          <a:xfrm>
            <a:off x="1509712" y="5128199"/>
            <a:ext cx="728662" cy="3077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8DDE97-5B28-49E5-436C-819946668E61}"/>
              </a:ext>
            </a:extLst>
          </p:cNvPr>
          <p:cNvSpPr txBox="1"/>
          <p:nvPr/>
        </p:nvSpPr>
        <p:spPr>
          <a:xfrm>
            <a:off x="1509712" y="5977942"/>
            <a:ext cx="728662" cy="3077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High</a:t>
            </a:r>
          </a:p>
        </p:txBody>
      </p:sp>
    </p:spTree>
    <p:extLst>
      <p:ext uri="{BB962C8B-B14F-4D97-AF65-F5344CB8AC3E}">
        <p14:creationId xmlns:p14="http://schemas.microsoft.com/office/powerpoint/2010/main" val="10216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1F56-47C6-A06C-4FD4-31EF5D03F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116DE5-68BE-3A85-5D39-154346502008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0EF3FD-1B29-E8CC-DF96-8956573D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674"/>
          <a:stretch/>
        </p:blipFill>
        <p:spPr>
          <a:xfrm>
            <a:off x="2057401" y="902027"/>
            <a:ext cx="1762385" cy="16003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9136A9-631E-7310-88A6-4BD4E9897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611" y="1862816"/>
            <a:ext cx="2872072" cy="82731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6DC252-6976-B7A2-5B29-694F7B365AD8}"/>
              </a:ext>
            </a:extLst>
          </p:cNvPr>
          <p:cNvCxnSpPr>
            <a:cxnSpLocks/>
          </p:cNvCxnSpPr>
          <p:nvPr/>
        </p:nvCxnSpPr>
        <p:spPr>
          <a:xfrm flipV="1">
            <a:off x="3819786" y="2343149"/>
            <a:ext cx="878539" cy="952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DDED347-0398-F5A5-2378-4F29DA4A254F}"/>
              </a:ext>
            </a:extLst>
          </p:cNvPr>
          <p:cNvSpPr/>
          <p:nvPr/>
        </p:nvSpPr>
        <p:spPr>
          <a:xfrm>
            <a:off x="2057400" y="2276475"/>
            <a:ext cx="1762386" cy="3238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0E8A98-ED1E-EB66-9B9D-2050F3AD5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689" y="1839938"/>
            <a:ext cx="3804499" cy="24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34A3CD-193D-362F-D078-F88243E203E1}"/>
              </a:ext>
            </a:extLst>
          </p:cNvPr>
          <p:cNvSpPr/>
          <p:nvPr/>
        </p:nvSpPr>
        <p:spPr>
          <a:xfrm>
            <a:off x="5362575" y="1891392"/>
            <a:ext cx="657225" cy="527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83C6AF-D914-9269-86FD-021D299ED8BE}"/>
              </a:ext>
            </a:extLst>
          </p:cNvPr>
          <p:cNvSpPr/>
          <p:nvPr/>
        </p:nvSpPr>
        <p:spPr>
          <a:xfrm>
            <a:off x="5934075" y="2426155"/>
            <a:ext cx="819150" cy="2639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ACBB0B0-DE30-4EA4-A6B5-5A9555394D84}"/>
              </a:ext>
            </a:extLst>
          </p:cNvPr>
          <p:cNvCxnSpPr>
            <a:cxnSpLocks/>
          </p:cNvCxnSpPr>
          <p:nvPr/>
        </p:nvCxnSpPr>
        <p:spPr>
          <a:xfrm>
            <a:off x="6753225" y="2696939"/>
            <a:ext cx="1221464" cy="2272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0A4B393-D15B-56F8-70D5-CF23B6171E09}"/>
              </a:ext>
            </a:extLst>
          </p:cNvPr>
          <p:cNvSpPr txBox="1"/>
          <p:nvPr/>
        </p:nvSpPr>
        <p:spPr>
          <a:xfrm>
            <a:off x="2057400" y="3947720"/>
            <a:ext cx="985837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</a:rPr>
              <a:t>Product Access Details:</a:t>
            </a:r>
          </a:p>
          <a:p>
            <a:endParaRPr lang="en-US" b="1" dirty="0">
              <a:latin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</a:rPr>
              <a:t>Custom Permissions: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role is used to create tailored access to view and/or manage content for specific users. </a:t>
            </a:r>
          </a:p>
          <a:p>
            <a:endParaRPr lang="en-US" dirty="0">
              <a:latin typeface="Arial" panose="020B0604020202020204" pitchFamily="34" charset="0"/>
            </a:endParaRPr>
          </a:p>
          <a:p>
            <a:r>
              <a:rPr lang="en-US" sz="1400" dirty="0"/>
              <a:t>CU Content*: allows users access to view and/or manage specific sections of the credit union’s custom content for the corresponding product. </a:t>
            </a:r>
          </a:p>
          <a:p>
            <a:endParaRPr lang="en-US" sz="1400" dirty="0"/>
          </a:p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If this option is selected, a “Configure Access” button will appear which is used to select specific permissions for specific content sections (the “Configure Access” step must be completed for the user to view/manage any custom content). </a:t>
            </a:r>
          </a:p>
          <a:p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513F42-729E-67C9-D197-9197B684DAE4}"/>
              </a:ext>
            </a:extLst>
          </p:cNvPr>
          <p:cNvSpPr txBox="1"/>
          <p:nvPr/>
        </p:nvSpPr>
        <p:spPr>
          <a:xfrm>
            <a:off x="1328738" y="5332714"/>
            <a:ext cx="728662" cy="27699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Varies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28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0F42-9D7E-AFD2-27BC-093527846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338D2A-420F-87F9-7FD7-AA0E8CED7B6F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Example: Board of Directors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C4A18-CC0E-C6FD-C25E-55B3D384D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946" y="947564"/>
            <a:ext cx="9554908" cy="24863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40D49-A5A8-EC16-8432-4AD1B4812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946" y="3581188"/>
            <a:ext cx="9564435" cy="30293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E4FB0F-C45C-9743-1DD1-4B1A075DE0F0}"/>
              </a:ext>
            </a:extLst>
          </p:cNvPr>
          <p:cNvSpPr txBox="1"/>
          <p:nvPr/>
        </p:nvSpPr>
        <p:spPr>
          <a:xfrm>
            <a:off x="8772526" y="1357139"/>
            <a:ext cx="2914650" cy="15542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User can 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InfoSight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Their own assignments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Uploaded documents which they have been given permission to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Published Documents (CUPP and RP) they have been given permission to view</a:t>
            </a:r>
          </a:p>
          <a:p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99644-ED58-BE25-AA12-5917381A2F91}"/>
              </a:ext>
            </a:extLst>
          </p:cNvPr>
          <p:cNvSpPr txBox="1"/>
          <p:nvPr/>
        </p:nvSpPr>
        <p:spPr>
          <a:xfrm>
            <a:off x="8772526" y="4611545"/>
            <a:ext cx="2914650" cy="18928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User can view: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InfoSight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Their own assignments (if any)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Uploaded documents which they have been given permission to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Published Documents (CUPP and RP) they have been given permission to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Model CU PolicyPro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News &amp; Announcements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805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BB9482E-E6B6-8FA2-B90E-63F3BF46E2F1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InfoSight360: Admin Menu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AF9F-FA84-C5B1-AA6F-24B770A7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305" y="1042825"/>
            <a:ext cx="3068889" cy="37101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3E3C80-218C-70D7-95BE-A05011FE7F77}"/>
              </a:ext>
            </a:extLst>
          </p:cNvPr>
          <p:cNvSpPr txBox="1"/>
          <p:nvPr/>
        </p:nvSpPr>
        <p:spPr>
          <a:xfrm>
            <a:off x="3162301" y="1247775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Admin Users Only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FF4B9-E9AB-327B-3EB1-82E927ACA9BA}"/>
              </a:ext>
            </a:extLst>
          </p:cNvPr>
          <p:cNvSpPr txBox="1"/>
          <p:nvPr/>
        </p:nvSpPr>
        <p:spPr>
          <a:xfrm>
            <a:off x="3162301" y="2713233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Admin Users 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D7DC19-228F-9506-A352-F0B4651888D2}"/>
              </a:ext>
            </a:extLst>
          </p:cNvPr>
          <p:cNvSpPr txBox="1"/>
          <p:nvPr/>
        </p:nvSpPr>
        <p:spPr>
          <a:xfrm>
            <a:off x="3162301" y="3533620"/>
            <a:ext cx="1981200" cy="36933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Admin Users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2D3DB-BD05-FCCA-696B-BA9B844C481A}"/>
              </a:ext>
            </a:extLst>
          </p:cNvPr>
          <p:cNvSpPr txBox="1"/>
          <p:nvPr/>
        </p:nvSpPr>
        <p:spPr>
          <a:xfrm>
            <a:off x="3162301" y="2010847"/>
            <a:ext cx="1981200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User Role Defined*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2AFCA5-86F1-6304-29E2-195006BD2319}"/>
              </a:ext>
            </a:extLst>
          </p:cNvPr>
          <p:cNvSpPr txBox="1"/>
          <p:nvPr/>
        </p:nvSpPr>
        <p:spPr>
          <a:xfrm>
            <a:off x="3162301" y="4277797"/>
            <a:ext cx="1981200" cy="338554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User Role Defined</a:t>
            </a:r>
          </a:p>
        </p:txBody>
      </p:sp>
    </p:spTree>
    <p:extLst>
      <p:ext uri="{BB962C8B-B14F-4D97-AF65-F5344CB8AC3E}">
        <p14:creationId xmlns:p14="http://schemas.microsoft.com/office/powerpoint/2010/main" val="316046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B96D1-0E98-72C2-74A5-DF501899C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61BBCB7-AED2-62F5-E0A3-0F8201C09AE6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7136A-6119-490A-AE24-81F8D806E656}"/>
              </a:ext>
            </a:extLst>
          </p:cNvPr>
          <p:cNvSpPr txBox="1"/>
          <p:nvPr/>
        </p:nvSpPr>
        <p:spPr>
          <a:xfrm>
            <a:off x="514350" y="916781"/>
            <a:ext cx="1130617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en-US" sz="20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Overview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User Types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 the InfoSight360 system there are two types of users: “Admin” and “User.” 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Admin-level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gives full access to all content and all functions within the system.</a:t>
            </a:r>
            <a:b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User-level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is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more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restricted. Users will have full access* to InfoSight, they can see their own assignments, and can view the CU Documents area (but viewing files within CU Documents may be restricted) 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6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Roles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Roles can be created and added to User-level profiles to augment viewing and access rights. </a:t>
            </a:r>
          </a:p>
          <a:p>
            <a:pPr marL="0" marR="0"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Additional viewing rights general areas of the site, including files in CU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Documents, News &amp; Announcements, and Support</a:t>
            </a:r>
            <a:endParaRPr lang="en-US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Additional viewing or editing rights for CU PolicyPro/RecoveryPro, 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</a:rPr>
              <a:t>such as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viewing and/or editing content or published documents, managing assignments, and managing</a:t>
            </a:r>
            <a:r>
              <a:rPr lang="en-US" sz="1600" spc="-65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227411-B916-0D65-3F1E-C134EFD1FDD4}"/>
              </a:ext>
            </a:extLst>
          </p:cNvPr>
          <p:cNvSpPr txBox="1"/>
          <p:nvPr/>
        </p:nvSpPr>
        <p:spPr>
          <a:xfrm>
            <a:off x="514350" y="646015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InfoSight access is limited to affiliated credit unions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6963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54377E-7749-4D1B-64C0-9CD2AEE1C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0"/>
            <a:ext cx="5867400" cy="613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037659-9B7E-FBEE-3FA7-155D1CA975DC}"/>
              </a:ext>
            </a:extLst>
          </p:cNvPr>
          <p:cNvSpPr txBox="1"/>
          <p:nvPr/>
        </p:nvSpPr>
        <p:spPr>
          <a:xfrm>
            <a:off x="3038474" y="1457325"/>
            <a:ext cx="3514725" cy="493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InfoSight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View Personal Assignments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Published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Latest News</a:t>
            </a:r>
          </a:p>
          <a:p>
            <a:pPr>
              <a:lnSpc>
                <a:spcPct val="150000"/>
              </a:lnSpc>
            </a:pPr>
            <a:r>
              <a:rPr lang="en-US" dirty="0"/>
              <a:t>View Support Site</a:t>
            </a:r>
          </a:p>
          <a:p>
            <a:pPr>
              <a:lnSpc>
                <a:spcPct val="150000"/>
              </a:lnSpc>
            </a:pPr>
            <a:r>
              <a:rPr lang="en-US" dirty="0"/>
              <a:t>View System Documentation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View Model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Edit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Publish Custom Content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18227-1534-4187-C550-929945D04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920240"/>
            <a:ext cx="6096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345976-C44D-7764-86D2-BDB8611F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351797"/>
            <a:ext cx="60960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53C133-0407-46D1-0DC4-20B94D2FD6FB}"/>
              </a:ext>
            </a:extLst>
          </p:cNvPr>
          <p:cNvSpPr txBox="1"/>
          <p:nvPr/>
        </p:nvSpPr>
        <p:spPr>
          <a:xfrm>
            <a:off x="533400" y="655022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Access may be limited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884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CA80-5E10-5A03-1507-DF70A723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5E6848-7F16-3B46-DB88-39FE2F068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0"/>
            <a:ext cx="5867400" cy="613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EC1357-CB7A-F9A0-D474-CB9A5320A7B8}"/>
              </a:ext>
            </a:extLst>
          </p:cNvPr>
          <p:cNvSpPr txBox="1"/>
          <p:nvPr/>
        </p:nvSpPr>
        <p:spPr>
          <a:xfrm>
            <a:off x="3038474" y="1457325"/>
            <a:ext cx="3514725" cy="493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InfoSight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View Personal Assignments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Published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Latest News</a:t>
            </a:r>
          </a:p>
          <a:p>
            <a:pPr>
              <a:lnSpc>
                <a:spcPct val="150000"/>
              </a:lnSpc>
            </a:pPr>
            <a:r>
              <a:rPr lang="en-US" dirty="0"/>
              <a:t>View Support Site</a:t>
            </a:r>
          </a:p>
          <a:p>
            <a:pPr>
              <a:lnSpc>
                <a:spcPct val="150000"/>
              </a:lnSpc>
            </a:pPr>
            <a:r>
              <a:rPr lang="en-US" dirty="0"/>
              <a:t>View System Documentation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View Model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Edit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Publish Custom Content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8C575-E0EF-F904-3311-D44AAAA6B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920240"/>
            <a:ext cx="6096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CF9CF-7E00-2794-1D8E-6720E5348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351797"/>
            <a:ext cx="60960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013A5E-8E88-442A-A791-A32F3B9D7C19}"/>
              </a:ext>
            </a:extLst>
          </p:cNvPr>
          <p:cNvSpPr txBox="1"/>
          <p:nvPr/>
        </p:nvSpPr>
        <p:spPr>
          <a:xfrm>
            <a:off x="533400" y="655022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Access may be limited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0A771A-E381-7D21-F1FC-2EDCA0D7C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40" r="-2389" b="48899"/>
          <a:stretch/>
        </p:blipFill>
        <p:spPr>
          <a:xfrm>
            <a:off x="8505826" y="720090"/>
            <a:ext cx="1067566" cy="88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2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989C6-FC03-1DB1-4FD4-6864081CE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72D8C-CF68-6AF2-3BF0-C00BEC03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0" y="0"/>
            <a:ext cx="5867400" cy="6134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EA37AC-5683-031F-1A40-54A8CFD82B93}"/>
              </a:ext>
            </a:extLst>
          </p:cNvPr>
          <p:cNvSpPr txBox="1"/>
          <p:nvPr/>
        </p:nvSpPr>
        <p:spPr>
          <a:xfrm>
            <a:off x="3038474" y="1457325"/>
            <a:ext cx="3514725" cy="4939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InfoSight Access</a:t>
            </a:r>
          </a:p>
          <a:p>
            <a:pPr>
              <a:lnSpc>
                <a:spcPct val="150000"/>
              </a:lnSpc>
            </a:pPr>
            <a:r>
              <a:rPr lang="en-US" dirty="0"/>
              <a:t>View Personal Assignments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Published Documents*</a:t>
            </a:r>
          </a:p>
          <a:p>
            <a:pPr>
              <a:lnSpc>
                <a:spcPct val="150000"/>
              </a:lnSpc>
            </a:pPr>
            <a:r>
              <a:rPr lang="en-US" dirty="0"/>
              <a:t>View Latest News</a:t>
            </a:r>
          </a:p>
          <a:p>
            <a:pPr>
              <a:lnSpc>
                <a:spcPct val="150000"/>
              </a:lnSpc>
            </a:pPr>
            <a:r>
              <a:rPr lang="en-US" dirty="0"/>
              <a:t>View Support Site</a:t>
            </a:r>
          </a:p>
          <a:p>
            <a:pPr>
              <a:lnSpc>
                <a:spcPct val="150000"/>
              </a:lnSpc>
            </a:pPr>
            <a:r>
              <a:rPr lang="en-US" dirty="0"/>
              <a:t>View System Documentation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View Model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View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Edit Custom Content</a:t>
            </a:r>
          </a:p>
          <a:p>
            <a:pPr>
              <a:lnSpc>
                <a:spcPct val="150000"/>
              </a:lnSpc>
            </a:pPr>
            <a:r>
              <a:rPr lang="en-US" dirty="0"/>
              <a:t>Publish Custom Content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CE2BE-8581-74D8-2D16-AE011D67A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1920240"/>
            <a:ext cx="609600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F72F8-FFC7-6CDE-C12C-9B63AA527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2351797"/>
            <a:ext cx="609600" cy="485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06A993-010B-9C38-7005-B58A33C6CECE}"/>
              </a:ext>
            </a:extLst>
          </p:cNvPr>
          <p:cNvSpPr txBox="1"/>
          <p:nvPr/>
        </p:nvSpPr>
        <p:spPr>
          <a:xfrm>
            <a:off x="533400" y="6550223"/>
            <a:ext cx="79533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*Note: Access may be limited </a:t>
            </a:r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C327F4-6658-5FBD-CC05-7C29E5E85D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240" r="-2389" b="48899"/>
          <a:stretch/>
        </p:blipFill>
        <p:spPr>
          <a:xfrm>
            <a:off x="8505826" y="720090"/>
            <a:ext cx="1067566" cy="884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877F9F-CACC-9EF4-DE39-79F0CDB74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6" y="3186112"/>
            <a:ext cx="609600" cy="485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0BC11A-0D3F-D1C9-24C5-54890F8CF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6" y="3617669"/>
            <a:ext cx="609600" cy="4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0824C9-C673-B52D-E8D0-8A815B5A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175" y="4451984"/>
            <a:ext cx="6096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2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C7896-4ACA-5E92-0CD4-906BF51CB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8211CD-4B90-2A40-C5A6-DB347D09AE6C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Users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575E6-C7DF-0225-1A72-3502A6EDD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58" y="898241"/>
            <a:ext cx="7168232" cy="35307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C87B0-D10B-4647-0602-0738EED9A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386" y="4751802"/>
            <a:ext cx="5977489" cy="16872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62DF3F-0C60-B6AE-8A62-AAEDB78E9D87}"/>
              </a:ext>
            </a:extLst>
          </p:cNvPr>
          <p:cNvSpPr/>
          <p:nvPr/>
        </p:nvSpPr>
        <p:spPr>
          <a:xfrm>
            <a:off x="2266950" y="3800474"/>
            <a:ext cx="3086100" cy="3026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FA2A5B-5396-0A27-4761-E1E728B0C293}"/>
              </a:ext>
            </a:extLst>
          </p:cNvPr>
          <p:cNvSpPr/>
          <p:nvPr/>
        </p:nvSpPr>
        <p:spPr>
          <a:xfrm>
            <a:off x="2956960" y="5514975"/>
            <a:ext cx="3500989" cy="81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6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4CAE21-574F-8951-2904-298204AA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B9BEE-1698-5B1A-C64B-BD610D939E22}"/>
              </a:ext>
            </a:extLst>
          </p:cNvPr>
          <p:cNvSpPr txBox="1"/>
          <p:nvPr/>
        </p:nvSpPr>
        <p:spPr>
          <a:xfrm>
            <a:off x="1609724" y="3980126"/>
            <a:ext cx="101631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General System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choose which general areas or functions the 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Role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 access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Assignments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create, edit, and delete assignments for all users for any product the credit union subscribes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File Manager to upload, view, move, and delete files, and to assign access rights to files 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Latest News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“News &amp; Announcements” on the Home Page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Support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the Support site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 Resources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CU PolicyPro and/or RecoveryPro system-related documents such as Sample Forms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 and worksheets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69D28-EBEF-5897-1BF2-83BABF4B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B146E1-2438-E4B8-4799-B6C5819EE490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Roles: General System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F3ACA-3711-418D-4202-CC3CEFDEC70E}"/>
              </a:ext>
            </a:extLst>
          </p:cNvPr>
          <p:cNvSpPr/>
          <p:nvPr/>
        </p:nvSpPr>
        <p:spPr>
          <a:xfrm>
            <a:off x="2333625" y="2105025"/>
            <a:ext cx="4953000" cy="74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32F520-A98F-9295-436E-9104D70EF542}"/>
              </a:ext>
            </a:extLst>
          </p:cNvPr>
          <p:cNvSpPr txBox="1"/>
          <p:nvPr/>
        </p:nvSpPr>
        <p:spPr>
          <a:xfrm>
            <a:off x="1609724" y="3980126"/>
            <a:ext cx="101631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/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General System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choose which general areas or functions the 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Role 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has access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Assignments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create, edit, and delete assignments for all users for any product the credit union subscribes to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Files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</a:t>
            </a: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full access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to File Manager to upload, view, move, and delete files, and to assign access rights to files 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Latest News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“News &amp; Announcements” on the Home Page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Support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the Support site</a:t>
            </a:r>
            <a:b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742950" marR="0" lvl="1" indent="-285750">
              <a:buFont typeface="Symbol" panose="05050102010706020507" pitchFamily="18" charset="2"/>
              <a:buChar char=""/>
            </a:pPr>
            <a:r>
              <a:rPr lang="en-US" sz="11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System Resources</a:t>
            </a:r>
            <a:r>
              <a:rPr lang="en-US" sz="11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: Gives the user access to view CU PolicyPro and/or RecoveryPro system-related documents such as Sample Forms</a:t>
            </a:r>
            <a:r>
              <a:rPr lang="en-US" sz="1100" dirty="0">
                <a:latin typeface="Arial" panose="020B0604020202020204" pitchFamily="34" charset="0"/>
                <a:ea typeface="Arial" panose="020B0604020202020204" pitchFamily="34" charset="0"/>
              </a:rPr>
              <a:t> and worksheets (if the user has access to the product)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3AA7E-67CF-5151-E72F-732C165D1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4" y="828633"/>
            <a:ext cx="7610475" cy="28520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B44F33-E9BE-EC9B-6B1D-3D3DA19959EC}"/>
              </a:ext>
            </a:extLst>
          </p:cNvPr>
          <p:cNvSpPr txBox="1"/>
          <p:nvPr/>
        </p:nvSpPr>
        <p:spPr>
          <a:xfrm>
            <a:off x="2057400" y="328612"/>
            <a:ext cx="77724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Managing Roles: General System Access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A3FEA5-6991-C9BD-D158-7FE2A10C5E22}"/>
              </a:ext>
            </a:extLst>
          </p:cNvPr>
          <p:cNvSpPr/>
          <p:nvPr/>
        </p:nvSpPr>
        <p:spPr>
          <a:xfrm>
            <a:off x="2333625" y="2105025"/>
            <a:ext cx="4953000" cy="742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55CA4-5944-F23C-20BF-67DE6AC9D44F}"/>
              </a:ext>
            </a:extLst>
          </p:cNvPr>
          <p:cNvSpPr txBox="1"/>
          <p:nvPr/>
        </p:nvSpPr>
        <p:spPr>
          <a:xfrm>
            <a:off x="1609724" y="4306372"/>
            <a:ext cx="447675" cy="2616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D48572-8255-5F05-8408-B4691AB17F21}"/>
              </a:ext>
            </a:extLst>
          </p:cNvPr>
          <p:cNvSpPr txBox="1"/>
          <p:nvPr/>
        </p:nvSpPr>
        <p:spPr>
          <a:xfrm>
            <a:off x="1609719" y="4683694"/>
            <a:ext cx="447675" cy="26161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B2ED60-4EDE-2DA4-D8C0-B4A3A712DA9E}"/>
              </a:ext>
            </a:extLst>
          </p:cNvPr>
          <p:cNvSpPr txBox="1"/>
          <p:nvPr/>
        </p:nvSpPr>
        <p:spPr>
          <a:xfrm>
            <a:off x="1609719" y="5041955"/>
            <a:ext cx="447675" cy="2616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4E46EF-7437-0F75-74F2-E58546229D6B}"/>
              </a:ext>
            </a:extLst>
          </p:cNvPr>
          <p:cNvSpPr txBox="1"/>
          <p:nvPr/>
        </p:nvSpPr>
        <p:spPr>
          <a:xfrm>
            <a:off x="1609719" y="5370103"/>
            <a:ext cx="447675" cy="2616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DCE2B8-DD73-BABA-2842-FFA8E3A1B001}"/>
              </a:ext>
            </a:extLst>
          </p:cNvPr>
          <p:cNvSpPr txBox="1"/>
          <p:nvPr/>
        </p:nvSpPr>
        <p:spPr>
          <a:xfrm>
            <a:off x="1609718" y="5702594"/>
            <a:ext cx="447675" cy="26161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Low</a:t>
            </a:r>
          </a:p>
        </p:txBody>
      </p:sp>
    </p:spTree>
    <p:extLst>
      <p:ext uri="{BB962C8B-B14F-4D97-AF65-F5344CB8AC3E}">
        <p14:creationId xmlns:p14="http://schemas.microsoft.com/office/powerpoint/2010/main" val="2929717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1184</Words>
  <Application>Microsoft Office PowerPoint</Application>
  <PresentationFormat>Widescreen</PresentationFormat>
  <Paragraphs>152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Grotesque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Ann Koelzer</dc:creator>
  <cp:lastModifiedBy>Mary Ann Koelzer</cp:lastModifiedBy>
  <cp:revision>6</cp:revision>
  <dcterms:created xsi:type="dcterms:W3CDTF">2024-08-20T18:49:42Z</dcterms:created>
  <dcterms:modified xsi:type="dcterms:W3CDTF">2025-09-26T13:40:22Z</dcterms:modified>
</cp:coreProperties>
</file>